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2" r:id="rId2"/>
    <p:sldId id="570" r:id="rId3"/>
    <p:sldId id="558" r:id="rId4"/>
    <p:sldId id="571" r:id="rId5"/>
    <p:sldId id="572" r:id="rId6"/>
    <p:sldId id="399" r:id="rId7"/>
  </p:sldIdLst>
  <p:sldSz cx="9144000" cy="6858000" type="screen4x3"/>
  <p:notesSz cx="6797675" cy="9928225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onstantia" pitchFamily="18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4E4E"/>
    <a:srgbClr val="F92763"/>
    <a:srgbClr val="FCFDF9"/>
    <a:srgbClr val="F16461"/>
    <a:srgbClr val="FF535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598" autoAdjust="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Разрешительные документы, выданные МТУ Ространснадзора по СФО </a:t>
            </a:r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dirty="0" smtClean="0"/>
              <a:t>2023 году</a:t>
            </a:r>
            <a:endParaRPr lang="ru-RU" dirty="0"/>
          </a:p>
        </c:rich>
      </c:tx>
      <c:layout>
        <c:manualLayout>
          <c:xMode val="edge"/>
          <c:yMode val="edge"/>
          <c:x val="0.1086004936249991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105373824081339E-3"/>
          <c:y val="0.16081811463834295"/>
          <c:w val="0.61430433721920474"/>
          <c:h val="0.82825389550870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Разрешительные документы, выданные МТУ Ространснадзора по СФО за 9 месяцев 2023 года</c:v>
                </c:pt>
              </c:strCache>
            </c:strRef>
          </c:tx>
          <c:explosion val="28"/>
          <c:cat>
            <c:strRef>
              <c:f>Лист1!$A$2:$A$6</c:f>
              <c:strCache>
                <c:ptCount val="5"/>
                <c:pt idx="0">
                  <c:v>Лицензии на осуществление перевозок пассажиров и иных лиц автобусами</c:v>
                </c:pt>
                <c:pt idx="1">
                  <c:v>Допуск к осуществлению международных автомобильных перевозок</c:v>
                </c:pt>
                <c:pt idx="2">
                  <c:v>Удостоверения об утверждении курсов подготовки водителей АТС, перевозящих опасные грузы</c:v>
                </c:pt>
                <c:pt idx="3">
                  <c:v>Специальные разрешения на осуществление автомобильных перевозок опасных грузов  по территории РФ</c:v>
                </c:pt>
                <c:pt idx="4">
                  <c:v>Специальные разрешения на осуществление международных автомобильных перевозок опасных грузов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404</c:v>
                </c:pt>
                <c:pt idx="1">
                  <c:v>183</c:v>
                </c:pt>
                <c:pt idx="2">
                  <c:v>10</c:v>
                </c:pt>
                <c:pt idx="3">
                  <c:v>5832</c:v>
                </c:pt>
                <c:pt idx="4">
                  <c:v>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1A-432E-BB58-C523DCC27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74803414326498"/>
          <c:y val="8.5362999391126057E-2"/>
          <c:w val="0.33755786798974219"/>
          <c:h val="0.87966718788667719"/>
        </c:manualLayout>
      </c:layout>
      <c:overlay val="0"/>
      <c:txPr>
        <a:bodyPr/>
        <a:lstStyle/>
        <a:p>
          <a:pPr>
            <a:defRPr sz="1400" b="1" i="0" kern="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0.30613</cdr:x>
      <cdr:y>0.2388</cdr:y>
    </cdr:from>
    <cdr:to>
      <cdr:x>0.36855</cdr:x>
      <cdr:y>0.29524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045368" y="1323474"/>
          <a:ext cx="417095" cy="312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0.46523</cdr:x>
      <cdr:y>0.17178</cdr:y>
    </cdr:from>
    <cdr:to>
      <cdr:x>0.53846</cdr:x>
      <cdr:y>0.22967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195761" y="998160"/>
          <a:ext cx="660431" cy="33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0.29052</cdr:x>
      <cdr:y>0.22577</cdr:y>
    </cdr:from>
    <cdr:to>
      <cdr:x>0.35054</cdr:x>
      <cdr:y>0.27498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1941094" y="1251284"/>
          <a:ext cx="401053" cy="272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0.21968</cdr:x>
      <cdr:y>0.11031</cdr:y>
    </cdr:from>
    <cdr:to>
      <cdr:x>0.29051</cdr:x>
      <cdr:y>0.16242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1981183" y="640970"/>
          <a:ext cx="638787" cy="302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333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0.3385</cdr:x>
      <cdr:y>0.11031</cdr:y>
    </cdr:from>
    <cdr:to>
      <cdr:x>0.42373</cdr:x>
      <cdr:y>0.16097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3052753" y="640970"/>
          <a:ext cx="768655" cy="294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404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0.02957</cdr:x>
      <cdr:y>0.40537</cdr:y>
    </cdr:from>
    <cdr:to>
      <cdr:x>0.12462</cdr:x>
      <cdr:y>0.45493</cdr:y>
    </cdr:to>
    <cdr:sp macro="" textlink="">
      <cdr:nvSpPr>
        <cdr:cNvPr id="8" name="Поле 7"/>
        <cdr:cNvSpPr txBox="1"/>
      </cdr:nvSpPr>
      <cdr:spPr>
        <a:xfrm xmlns:a="http://schemas.openxmlformats.org/drawingml/2006/main">
          <a:off x="266671" y="2355482"/>
          <a:ext cx="857256" cy="287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5832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0.41771</cdr:x>
      <cdr:y>0.14719</cdr:y>
    </cdr:from>
    <cdr:to>
      <cdr:x>0.49575</cdr:x>
      <cdr:y>0.19929</cdr:y>
    </cdr:to>
    <cdr:sp macro="" textlink="">
      <cdr:nvSpPr>
        <cdr:cNvPr id="10" name="Поле 9"/>
        <cdr:cNvSpPr txBox="1"/>
      </cdr:nvSpPr>
      <cdr:spPr>
        <a:xfrm xmlns:a="http://schemas.openxmlformats.org/drawingml/2006/main">
          <a:off x="3767133" y="855284"/>
          <a:ext cx="703811" cy="302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183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1"/>
            <a:ext cx="5438775" cy="44679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4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EB93-FA45-49D1-82DC-1F070C726390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80CD-E2C7-49B4-8D7F-E52D2BAE29D7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A6F4-A078-4513-BD69-B09EA7352469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F370A88-BF88-A745-A8A6-98D39B1E3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480788"/>
            <a:ext cx="7886700" cy="789411"/>
          </a:xfrm>
          <a:prstGeom prst="rect">
            <a:avLst/>
          </a:prstGeom>
        </p:spPr>
        <p:txBody>
          <a:bodyPr lIns="0" tIns="0" rIns="0" bIns="2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D6BE7BB-CD2A-2046-A166-D327B8770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4110" y="476250"/>
            <a:ext cx="266717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3459-CF66-4E7E-90EA-20EB1D7BABFB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C9E-45F3-4260-AB28-ED743ADCD39C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71F9-44A3-4DEA-99FB-CC6DADBE4D65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C426-85B5-4097-B245-B1F1632BC7B0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1C9-C2B9-4416-8E98-6FED276E4ACF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3464-37C9-41FD-A1AE-0007F5989D33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9CFB-9EEB-46AD-985E-11E0A69B7DE5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8972-A9E4-4803-928D-055CF147BDB4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9227-0D7A-4F28-82C7-4C1C16666162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ostransnadzor.gov.ru/rostransnadzor/podrazdeleniya/mtusfo/deyatelnost-podrazdeleniya/19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ё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 Narrow" pitchFamily="34" charset="0"/>
                <a:cs typeface="Arial" pitchFamily="34" charset="0"/>
              </a:rPr>
              <a:t>29 февраля 2024 года</a:t>
            </a:r>
            <a:endParaRPr lang="ru-RU" altLang="ru-RU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 Narrow" pitchFamily="34" charset="0"/>
              </a:rPr>
              <a:t>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транспорта по Сибирскому федеральному округу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92896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kern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оказания государственных услуг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МТУ Ространснадзора по СФО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1025256"/>
              </p:ext>
            </p:extLst>
          </p:nvPr>
        </p:nvGraphicFramePr>
        <p:xfrm>
          <a:off x="90487" y="930642"/>
          <a:ext cx="9018587" cy="581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9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081174" y="978360"/>
            <a:ext cx="7037214" cy="776491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00B0F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altLang="ru-RU" sz="2200" b="1" dirty="0" smtClean="0">
                <a:latin typeface="Calibri" pitchFamily="34" charset="0"/>
                <a:cs typeface="Arial" pitchFamily="34" charset="0"/>
              </a:rPr>
              <a:t>Аттестационные и экзаменационные функции Госавтодорнадзора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38273" y="2351777"/>
            <a:ext cx="8406581" cy="684470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Аттестация  специалистов, ответственных за обеспечение безопасности дорожного движения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99992" y="1844824"/>
            <a:ext cx="0" cy="4254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96491" y="3450529"/>
            <a:ext cx="8406580" cy="956467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Проведение экзаменов и выдача свидетельств о подготовке водителей автотранспортных средств, перевозящих опасные грузы и консультантов по перевозке опасных грузов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396491" y="4844727"/>
            <a:ext cx="8406580" cy="1116757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92D05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Проведение экзаменов экзамен на право получения свидетельства профессиональной компетентности международного автомобильного перевозчика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6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">
            <a:extLst>
              <a:ext uri="{FF2B5EF4-FFF2-40B4-BE49-F238E27FC236}">
                <a16:creationId xmlns:a16="http://schemas.microsoft.com/office/drawing/2014/main" xmlns="" id="{2F941617-81EA-4575-AD35-6B2B2A74E7B6}"/>
              </a:ext>
            </a:extLst>
          </p:cNvPr>
          <p:cNvSpPr/>
          <p:nvPr/>
        </p:nvSpPr>
        <p:spPr>
          <a:xfrm>
            <a:off x="0" y="1"/>
            <a:ext cx="9144000" cy="1018311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Montserrat" pitchFamily="2" charset="0"/>
            </a:endParaRPr>
          </a:p>
        </p:txBody>
      </p:sp>
      <p:sp>
        <p:nvSpPr>
          <p:cNvPr id="4" name="Главная мысль слайда">
            <a:extLst>
              <a:ext uri="{FF2B5EF4-FFF2-40B4-BE49-F238E27FC236}">
                <a16:creationId xmlns:a16="http://schemas.microsoft.com/office/drawing/2014/main" xmlns="" id="{5AAA316B-5CA4-4081-8181-3CFCC076E8C1}"/>
              </a:ext>
            </a:extLst>
          </p:cNvPr>
          <p:cNvSpPr txBox="1">
            <a:spLocks/>
          </p:cNvSpPr>
          <p:nvPr/>
        </p:nvSpPr>
        <p:spPr>
          <a:xfrm>
            <a:off x="1246972" y="470262"/>
            <a:ext cx="5931069" cy="365760"/>
          </a:xfrm>
          <a:prstGeom prst="rect">
            <a:avLst/>
          </a:prstGeom>
        </p:spPr>
        <p:txBody>
          <a:bodyPr vert="horz" lIns="0" tIns="0" rIns="0" bIns="28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200"/>
              </a:spcBef>
              <a:buNone/>
              <a:defRPr sz="8000" b="0" kern="1200" spc="0">
                <a:solidFill>
                  <a:schemeClr val="tx1"/>
                </a:solidFill>
                <a:latin typeface="Stem"/>
                <a:ea typeface="Stem"/>
                <a:cs typeface="Stem"/>
                <a:sym typeface="Stem"/>
              </a:defRPr>
            </a:lvl1pPr>
          </a:lstStyle>
          <a:p>
            <a:pPr algn="ctr"/>
            <a:r>
              <a:rPr lang="ru-RU" sz="2200" dirty="0">
                <a:solidFill>
                  <a:schemeClr val="bg1"/>
                </a:solidFill>
                <a:latin typeface="Montserrat" pitchFamily="2" charset="0"/>
                <a:ea typeface="Stem Medium" panose="020B0503020203020204" pitchFamily="34" charset="0"/>
              </a:rPr>
              <a:t>Оптимизация административных процедур в части сроков при </a:t>
            </a:r>
            <a:r>
              <a:rPr lang="ru-RU" sz="2200" dirty="0" smtClean="0">
                <a:solidFill>
                  <a:schemeClr val="bg1"/>
                </a:solidFill>
                <a:latin typeface="Montserrat" pitchFamily="2" charset="0"/>
                <a:ea typeface="Stem Medium" panose="020B0503020203020204" pitchFamily="34" charset="0"/>
              </a:rPr>
              <a:t>предоставлении государственных услуг</a:t>
            </a:r>
            <a:endParaRPr lang="ru-RU" sz="2200" dirty="0">
              <a:solidFill>
                <a:schemeClr val="bg1"/>
              </a:solidFill>
              <a:latin typeface="Montserrat" pitchFamily="2" charset="0"/>
              <a:ea typeface="Stem Medium" panose="020B0503020203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F2A3E1A0-D4AE-46B4-90E4-B429F4E51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94481"/>
              </p:ext>
            </p:extLst>
          </p:nvPr>
        </p:nvGraphicFramePr>
        <p:xfrm>
          <a:off x="276370" y="1196752"/>
          <a:ext cx="8544102" cy="53564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319494">
                  <a:extLst>
                    <a:ext uri="{9D8B030D-6E8A-4147-A177-3AD203B41FA5}">
                      <a16:colId xmlns:a16="http://schemas.microsoft.com/office/drawing/2014/main" xmlns="" val="3073115233"/>
                    </a:ext>
                  </a:extLst>
                </a:gridCol>
                <a:gridCol w="2224608">
                  <a:extLst>
                    <a:ext uri="{9D8B030D-6E8A-4147-A177-3AD203B41FA5}">
                      <a16:colId xmlns:a16="http://schemas.microsoft.com/office/drawing/2014/main" xmlns="" val="561042669"/>
                    </a:ext>
                  </a:extLst>
                </a:gridCol>
              </a:tblGrid>
              <a:tr h="348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процедуры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515" marR="59339" marT="39559" marB="3955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DFECF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200" b="1" kern="1200" dirty="0">
                        <a:solidFill>
                          <a:srgbClr val="DFECF8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5181" marR="55958" marT="37304" marB="373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54381"/>
                  </a:ext>
                </a:extLst>
              </a:tr>
              <a:tr h="765452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лицензирование деятельности по перевозкам пассажиров и иных лиц автобусами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рабочих дней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74277"/>
                  </a:ext>
                </a:extLst>
              </a:tr>
              <a:tr h="612844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допуск российских перевозчиков к осуществлению международных автомобильных перевозок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рабочих дней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1259410"/>
                  </a:ext>
                </a:extLst>
              </a:tr>
              <a:tr h="467028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выдача специального разрешения на движение по автомобильным дорогам транспортного средства, осуществляющего перевозки опасных грузов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рабочих дней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9309818"/>
                  </a:ext>
                </a:extLst>
              </a:tr>
              <a:tr h="467028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выдача специальных разрешений на осуществление международных автомобильных перевозок опасных грузов (4 рабочих дня)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рабочих дня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627"/>
                  </a:ext>
                </a:extLst>
              </a:tr>
              <a:tr h="467028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выдача документов (удостоверений) об утверждении курсов по подготовке водителей автотранспортных средств, перевозящих опасные грузы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рабочих дней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6705241"/>
                  </a:ext>
                </a:extLst>
              </a:tr>
              <a:tr h="705235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допог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-свидетельств о подготовке водителей автотранспортных средств, перевозящих опасные грузы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рабочий день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460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выдача свидетельств о профессиональной подготовке консультантов </a:t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вопросам безопасности перевозок опасных грузов автомобильным транспортом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рабочих дня, через ЕПГУ 1 рабочий день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9803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выдача заключения удостоверяющего выполнение условий регистрации остановочных пунктов по межрегиональным маршрутам регулярных перевозок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рабочих дней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1071">
                <a:tc>
                  <a:txBody>
                    <a:bodyPr/>
                    <a:lstStyle/>
                    <a:p>
                      <a:pPr marL="0" marR="0" lvl="0" indent="0" algn="l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marL="66061" marR="22150" marT="777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039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рабочих дня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2113" marR="44297" marT="1554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8110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7F939E-6A4B-4F7B-AB67-BE6014BB3245}"/>
              </a:ext>
            </a:extLst>
          </p:cNvPr>
          <p:cNvSpPr txBox="1"/>
          <p:nvPr/>
        </p:nvSpPr>
        <p:spPr>
          <a:xfrm>
            <a:off x="8944447" y="65669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Stem"/>
              </a:rPr>
              <a:t>2</a:t>
            </a:r>
            <a:endParaRPr lang="ru-RU" sz="1200" dirty="0">
              <a:latin typeface="Stem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7838" y="63646"/>
            <a:ext cx="1541834" cy="885198"/>
            <a:chOff x="27788" y="82117"/>
            <a:chExt cx="2055780" cy="88519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4EBA06C8-1ED6-475D-AAE6-CCDE1C4A1E08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4464" l="6489" r="95802">
                          <a14:foregroundMark x1="24427" y1="22491" x2="24427" y2="224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55" y="82117"/>
              <a:ext cx="725646" cy="67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8E00CF9-3846-48ED-884F-308C4CE2B2CE}"/>
                </a:ext>
              </a:extLst>
            </p:cNvPr>
            <p:cNvSpPr txBox="1"/>
            <p:nvPr/>
          </p:nvSpPr>
          <p:spPr>
            <a:xfrm>
              <a:off x="27788" y="705705"/>
              <a:ext cx="2055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РОСТРАНСНАДЗОР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">
            <a:extLst>
              <a:ext uri="{FF2B5EF4-FFF2-40B4-BE49-F238E27FC236}">
                <a16:creationId xmlns:a16="http://schemas.microsoft.com/office/drawing/2014/main" xmlns="" id="{2F941617-81EA-4575-AD35-6B2B2A74E7B6}"/>
              </a:ext>
            </a:extLst>
          </p:cNvPr>
          <p:cNvSpPr/>
          <p:nvPr/>
        </p:nvSpPr>
        <p:spPr>
          <a:xfrm>
            <a:off x="-35644" y="-14559"/>
            <a:ext cx="9144000" cy="1018311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Montserrat" pitchFamily="2" charset="0"/>
            </a:endParaRPr>
          </a:p>
        </p:txBody>
      </p:sp>
      <p:sp>
        <p:nvSpPr>
          <p:cNvPr id="4" name="Главная мысль слайда">
            <a:extLst>
              <a:ext uri="{FF2B5EF4-FFF2-40B4-BE49-F238E27FC236}">
                <a16:creationId xmlns:a16="http://schemas.microsoft.com/office/drawing/2014/main" xmlns="" id="{5AAA316B-5CA4-4081-8181-3CFCC076E8C1}"/>
              </a:ext>
            </a:extLst>
          </p:cNvPr>
          <p:cNvSpPr txBox="1">
            <a:spLocks/>
          </p:cNvSpPr>
          <p:nvPr/>
        </p:nvSpPr>
        <p:spPr>
          <a:xfrm>
            <a:off x="1835696" y="452279"/>
            <a:ext cx="5931069" cy="365760"/>
          </a:xfrm>
          <a:prstGeom prst="rect">
            <a:avLst/>
          </a:prstGeom>
        </p:spPr>
        <p:txBody>
          <a:bodyPr vert="horz" lIns="0" tIns="0" rIns="0" bIns="28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4200"/>
              </a:spcBef>
              <a:buNone/>
              <a:defRPr sz="8000" b="0" kern="1200" spc="0">
                <a:solidFill>
                  <a:schemeClr val="tx1"/>
                </a:solidFill>
                <a:latin typeface="Stem"/>
                <a:ea typeface="Stem"/>
                <a:cs typeface="Stem"/>
                <a:sym typeface="Stem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Новеллы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законодательстве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в части разрешительной деятельности в области автомобильного транспорта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7F939E-6A4B-4F7B-AB67-BE6014BB3245}"/>
              </a:ext>
            </a:extLst>
          </p:cNvPr>
          <p:cNvSpPr txBox="1"/>
          <p:nvPr/>
        </p:nvSpPr>
        <p:spPr>
          <a:xfrm>
            <a:off x="8944447" y="65669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Stem"/>
              </a:rPr>
              <a:t>2</a:t>
            </a:r>
            <a:endParaRPr lang="ru-RU" sz="1200" dirty="0">
              <a:latin typeface="Stem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7838" y="63646"/>
            <a:ext cx="1541834" cy="885198"/>
            <a:chOff x="27788" y="82117"/>
            <a:chExt cx="2055780" cy="88519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4EBA06C8-1ED6-475D-AAE6-CCDE1C4A1E08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4464" l="6489" r="95802">
                          <a14:foregroundMark x1="24427" y1="22491" x2="24427" y2="224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55" y="82117"/>
              <a:ext cx="725646" cy="679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8E00CF9-3846-48ED-884F-308C4CE2B2CE}"/>
                </a:ext>
              </a:extLst>
            </p:cNvPr>
            <p:cNvSpPr txBox="1"/>
            <p:nvPr/>
          </p:nvSpPr>
          <p:spPr>
            <a:xfrm>
              <a:off x="27788" y="705705"/>
              <a:ext cx="2055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РОСТРАНСНАДЗОР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1340768"/>
            <a:ext cx="925524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Правительства РФ от 23 января 2023 г. № 63 внесены  изменения в  постановление Правительства РФ от 12 марта 2022 г. № 353 «Об особенностях разрешительной деятельности в Российской Федерации в 2022 и 2023 годах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- оплата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государственных пошлин в рамках оказания государственных услуг за предоставление лицензии, внесение изменений в реестр лицензий на осуществление  деятельности по перевозке пассажиров и иных лиц автобусами, а также на осуществление деятельности на водном транспорте c 1 января 2024 по 31 декабря 2029, не требуется.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выдачу специального разрешения на движение по автомобильным дорогам транспортного средства, осуществляющего перевозки опасных грузов, по заявлениям о выдаче указанных разрешений, с 01.01.2024 необходимо оплатить государственную пошлину в размере 1300 рублей. 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Правительства РФ от 02.02.2024 № 104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внесены изменения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 Постановление Правительства Российской Федерации от 1 июня 2021 г.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 845 «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 утверждении Правил допуска российских перевозчиков к осуществлению международных автомобильных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перевозок»: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скорректированы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правила допуска российских перевозчиков к международным автомобильным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перевозкам;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- обновлен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перечень документов, прилагаемых к заявлению, и порядок их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проверки;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окращены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сроки получения допуска. Решение о приеме заявления и документов принимается в день их получения. На проверку отведено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рабочих дней. </a:t>
            </a:r>
          </a:p>
        </p:txBody>
      </p:sp>
    </p:spTree>
    <p:extLst>
      <p:ext uri="{BB962C8B-B14F-4D97-AF65-F5344CB8AC3E}">
        <p14:creationId xmlns:p14="http://schemas.microsoft.com/office/powerpoint/2010/main" val="30810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по надзору в сфере транспорта по Сибирскому федеральному округу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013" y="2662178"/>
            <a:ext cx="8891588" cy="720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3386475"/>
            <a:ext cx="8504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сайте МТУ Ространснадзора по СФО (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https://rostransnadzor.gov.ru/rostransnadzor/podrazdeleniya/mtusfo/deyatelnost-podrazdeleniya/1917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имеется возможность ознакомиться с порядком и формой подачи заявлений для оказания государственной услуги.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Для получения консультации по вопросам оказания государственных услуг оказываемых Управлением необходимо  обратиться в отдел разрешительной и лицензионной деятельности МТУ Ространснадзора по СФО по тел.: 8 (383) 350-44-17 (лицензирование, допуска для осуществления международных автомобильных перевозок), 350-54-08 (специальные разрешения, аттестация БДД, ДОПОГ).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7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9957</TotalTime>
  <Words>355</Words>
  <Application>Microsoft Office PowerPoint</Application>
  <PresentationFormat>Экран (4:3)</PresentationFormat>
  <Paragraphs>67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Helvetica Neue Medium</vt:lpstr>
      <vt:lpstr>Calibri</vt:lpstr>
      <vt:lpstr>Stem Medium</vt:lpstr>
      <vt:lpstr>Montserrat</vt:lpstr>
      <vt:lpstr>Constantia</vt:lpstr>
      <vt:lpstr>Arial Narrow</vt:lpstr>
      <vt:lpstr>Times New Roman</vt:lpstr>
      <vt:lpstr>Stem</vt:lpstr>
      <vt:lpstr>Тема Office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 Дмитрий Олегович</dc:creator>
  <cp:lastModifiedBy>Мелкозеров В. В.</cp:lastModifiedBy>
  <cp:revision>685</cp:revision>
  <cp:lastPrinted>2023-02-15T07:24:13Z</cp:lastPrinted>
  <dcterms:created xsi:type="dcterms:W3CDTF">2017-04-05T05:36:28Z</dcterms:created>
  <dcterms:modified xsi:type="dcterms:W3CDTF">2024-02-26T09:11:28Z</dcterms:modified>
</cp:coreProperties>
</file>